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F7"/>
    <a:srgbClr val="E5DE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65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5497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Bandwidth-Aware Federated Learning with CI-Enhanced Edge Computing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0715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Team: 33_No_Internet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77463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Members: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45400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CB.SC.U4CSE23659 – M Anusree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822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CB.SC.U4CSE23565 – Siddharth Ladda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4244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CB.EN.U4ELC23057 – Vidhyarth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8666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CB.EN.U4ELC23051 – Syed Faazil 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3088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CB.SC.U4CSE23152 – Vinaayak Kanagaraj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7510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CB.SC.U4CSE23760 – Hemanth Kumar G 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1139"/>
            <a:ext cx="94345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Simulation Results &amp;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5342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685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Training Rounds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7564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Complete cycles in 25 minutes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65342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80%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685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Detection Accuracy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17564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Malicious actor identification via BFT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65342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0.786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685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Final L2 Norm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17564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Stable incremental learning achieved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793694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5CC97B"/>
          </a:solidFill>
          <a:ln/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145405"/>
            <a:ext cx="283488" cy="226814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530906" y="5077182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Time Complexity:</a:t>
            </a: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T = R × (L + C + S + A) where R = rounds, L = local computation, C = compression, S = screening, A = aggregation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63755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Global model successfully updated with verified hash integrity across all rounds.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4EF8AE7-ED9C-D5A7-4223-1930EF5E016B}"/>
              </a:ext>
            </a:extLst>
          </p:cNvPr>
          <p:cNvSpPr/>
          <p:nvPr/>
        </p:nvSpPr>
        <p:spPr>
          <a:xfrm>
            <a:off x="12835054" y="7772400"/>
            <a:ext cx="1706136" cy="362903"/>
          </a:xfrm>
          <a:prstGeom prst="roundRect">
            <a:avLst/>
          </a:prstGeom>
          <a:solidFill>
            <a:srgbClr val="FDFBF7"/>
          </a:solidFill>
          <a:ln>
            <a:solidFill>
              <a:srgbClr val="FDFB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5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4470" y="587812"/>
            <a:ext cx="7647861" cy="1335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CI Integration Benefits &amp; Future Directions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4470" y="2244328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Current CI Benefits</a:t>
            </a:r>
            <a:endParaRPr lang="en-US" sz="2100" dirty="0"/>
          </a:p>
        </p:txBody>
      </p:sp>
      <p:sp>
        <p:nvSpPr>
          <p:cNvPr id="5" name="Shape 2"/>
          <p:cNvSpPr/>
          <p:nvPr/>
        </p:nvSpPr>
        <p:spPr>
          <a:xfrm>
            <a:off x="6234470" y="2898934"/>
            <a:ext cx="7647861" cy="1634490"/>
          </a:xfrm>
          <a:prstGeom prst="roundRect">
            <a:avLst>
              <a:gd name="adj" fmla="val 5493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1905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6478667" y="3143131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Fault Tolerance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478667" y="3605332"/>
            <a:ext cx="7159466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BFT detects and removes malicious clients ensuring system robustness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34470" y="4747141"/>
            <a:ext cx="7647861" cy="1634490"/>
          </a:xfrm>
          <a:prstGeom prst="roundRect">
            <a:avLst>
              <a:gd name="adj" fmla="val 5493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1905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478667" y="4991338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Swarm Intelligence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6478667" y="5453539"/>
            <a:ext cx="7159466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PSO avoids local optima, improving overall model quality through intelligent client selection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234470" y="6622018"/>
            <a:ext cx="7647861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Impact:</a:t>
            </a: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Hybrid BFT+PSO outperforms classical distance-based methods, providing evolutionary optimization for federated learning in edge environments.</a:t>
            </a:r>
            <a:endParaRPr lang="en-US" sz="16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1D6B79-105D-4428-47D9-C5147F3AF0F9}"/>
              </a:ext>
            </a:extLst>
          </p:cNvPr>
          <p:cNvSpPr/>
          <p:nvPr/>
        </p:nvSpPr>
        <p:spPr>
          <a:xfrm>
            <a:off x="12835054" y="7772400"/>
            <a:ext cx="1706136" cy="362903"/>
          </a:xfrm>
          <a:prstGeom prst="roundRect">
            <a:avLst/>
          </a:prstGeom>
          <a:solidFill>
            <a:srgbClr val="FDFBF7"/>
          </a:solidFill>
          <a:ln>
            <a:solidFill>
              <a:srgbClr val="FDFB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939" y="516969"/>
            <a:ext cx="7196257" cy="587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Architecture Diagram &amp; Results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7939" y="1480185"/>
            <a:ext cx="13314521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Complete federated learning system showing data flow from global server through clients with bandwidth simulation, Top-k compression, and iterative training cycles.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7939" y="2481024"/>
            <a:ext cx="3449479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Model Parameters Breakdown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657939" y="2986207"/>
            <a:ext cx="4131945" cy="3264218"/>
          </a:xfrm>
          <a:prstGeom prst="roundRect">
            <a:avLst>
              <a:gd name="adj" fmla="val 24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65559" y="2993827"/>
            <a:ext cx="4116705" cy="5414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853440" y="3114199"/>
            <a:ext cx="1678781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Layer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2915603" y="3114199"/>
            <a:ext cx="1678781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Parameters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665559" y="3535323"/>
            <a:ext cx="4116705" cy="5414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53440" y="3655695"/>
            <a:ext cx="1678781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conv1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2915603" y="3655695"/>
            <a:ext cx="1678781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320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665559" y="4076819"/>
            <a:ext cx="4116705" cy="5414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53440" y="4197191"/>
            <a:ext cx="1678781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conv2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2915603" y="4197191"/>
            <a:ext cx="1678781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18,496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65559" y="4618315"/>
            <a:ext cx="4116705" cy="5414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53440" y="4738688"/>
            <a:ext cx="1678781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fc1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2915603" y="4738688"/>
            <a:ext cx="1678781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401,536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665559" y="5159812"/>
            <a:ext cx="4116705" cy="5414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853440" y="5280184"/>
            <a:ext cx="1678781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fc2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2915603" y="5280184"/>
            <a:ext cx="1678781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1,290</a:t>
            </a:r>
            <a:endParaRPr lang="en-US" sz="1450" dirty="0"/>
          </a:p>
        </p:txBody>
      </p:sp>
      <p:sp>
        <p:nvSpPr>
          <p:cNvPr id="21" name="Shape 19"/>
          <p:cNvSpPr/>
          <p:nvPr/>
        </p:nvSpPr>
        <p:spPr>
          <a:xfrm>
            <a:off x="665559" y="5701308"/>
            <a:ext cx="4116705" cy="5414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853440" y="5821680"/>
            <a:ext cx="1678781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Total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2915603" y="5821680"/>
            <a:ext cx="1678781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421,642</a:t>
            </a:r>
            <a:endParaRPr lang="en-US" sz="145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133" y="2504599"/>
            <a:ext cx="4131945" cy="5661065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9854327" y="2481024"/>
            <a:ext cx="2349937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Final Results</a:t>
            </a:r>
            <a:endParaRPr lang="en-US" sz="1850" dirty="0"/>
          </a:p>
        </p:txBody>
      </p:sp>
      <p:sp>
        <p:nvSpPr>
          <p:cNvPr id="26" name="Text 23"/>
          <p:cNvSpPr/>
          <p:nvPr/>
        </p:nvSpPr>
        <p:spPr>
          <a:xfrm>
            <a:off x="9854327" y="2962632"/>
            <a:ext cx="4133255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100 aggregation cycles completed successfully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9854327" y="3629858"/>
            <a:ext cx="413325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Global model updated and verified</a:t>
            </a:r>
            <a:endParaRPr lang="en-US" sz="1450" dirty="0"/>
          </a:p>
        </p:txBody>
      </p:sp>
      <p:sp>
        <p:nvSpPr>
          <p:cNvPr id="28" name="Text 25"/>
          <p:cNvSpPr/>
          <p:nvPr/>
        </p:nvSpPr>
        <p:spPr>
          <a:xfrm>
            <a:off x="9854327" y="3996333"/>
            <a:ext cx="413325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SHA-256 hash validation passed</a:t>
            </a:r>
            <a:endParaRPr lang="en-US" sz="1450" dirty="0"/>
          </a:p>
        </p:txBody>
      </p:sp>
      <p:sp>
        <p:nvSpPr>
          <p:cNvPr id="29" name="Text 26"/>
          <p:cNvSpPr/>
          <p:nvPr/>
        </p:nvSpPr>
        <p:spPr>
          <a:xfrm>
            <a:off x="9854327" y="4362807"/>
            <a:ext cx="413325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Final L2 norm: 0.785988</a:t>
            </a:r>
            <a:endParaRPr lang="en-US" sz="145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85CD57B-9EAE-1D5E-A0B8-5C519B959D53}"/>
              </a:ext>
            </a:extLst>
          </p:cNvPr>
          <p:cNvSpPr/>
          <p:nvPr/>
        </p:nvSpPr>
        <p:spPr>
          <a:xfrm>
            <a:off x="12835054" y="7772400"/>
            <a:ext cx="1706136" cy="362903"/>
          </a:xfrm>
          <a:prstGeom prst="roundRect">
            <a:avLst/>
          </a:prstGeom>
          <a:solidFill>
            <a:srgbClr val="FDFBF7"/>
          </a:solidFill>
          <a:ln>
            <a:solidFill>
              <a:srgbClr val="FDFB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5434"/>
            <a:ext cx="5709166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Performance Metrics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2955" y="1873806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Latency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82955" y="2447092"/>
            <a:ext cx="3990499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Time to compute local model update + send to server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2955" y="3241119"/>
            <a:ext cx="3990499" cy="1789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Depends on: • Local epochs (1 epoch) • Dataset subset size • Simulated bandwidth (0.01 – 0.1 MB)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2955" y="5108853"/>
            <a:ext cx="3990499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Expected Latency per client: ~100 ms to several seconds per round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26856" y="1873806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Throughput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26856" y="2447092"/>
            <a:ext cx="3990499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Number of successful client updates sent per unit time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26856" y="3241119"/>
            <a:ext cx="3990499" cy="2147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Factors: • Bandwidth threshold (e.g., 0.05) • Update size ~1.0 MB • Random client selection (bandwidth simulation)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26856" y="5466755"/>
            <a:ext cx="3990499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Typical throughput: 1 – 3 updates per round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0758" y="1873806"/>
            <a:ext cx="2910007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Bandwidth Efficiency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0758" y="2447092"/>
            <a:ext cx="3990499" cy="3221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Optimizations for bandwith savings: i) Sparse update (keep top 10% weights only) ii) Skipping policy (&lt;5% threshold) prevents sending negligible updates. iii) Minimal local epochs (1 epoch)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0758" y="5746433"/>
            <a:ext cx="3990499" cy="1789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Result: Fewer bytes transmitted per round Reduced communication overhead</a:t>
            </a:r>
            <a:endParaRPr lang="en-US" sz="17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32FCCE0-4569-C627-DB95-58B5572F12E8}"/>
              </a:ext>
            </a:extLst>
          </p:cNvPr>
          <p:cNvSpPr/>
          <p:nvPr/>
        </p:nvSpPr>
        <p:spPr>
          <a:xfrm>
            <a:off x="12835054" y="7772400"/>
            <a:ext cx="1706136" cy="362903"/>
          </a:xfrm>
          <a:prstGeom prst="roundRect">
            <a:avLst/>
          </a:prstGeom>
          <a:solidFill>
            <a:srgbClr val="FDFBF7"/>
          </a:solidFill>
          <a:ln>
            <a:solidFill>
              <a:srgbClr val="FDFB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9437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1490" y="386120"/>
            <a:ext cx="8161020" cy="877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Bandwidth-Aware Federated Learning with CI-Enhanced Edge Computing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491490" y="1474470"/>
            <a:ext cx="8161020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Edge Computing X CI Team</a:t>
            </a:r>
            <a:endParaRPr lang="en-US" sz="11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29" y="1856899"/>
            <a:ext cx="7607141" cy="52814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98910" y="4310145"/>
            <a:ext cx="1326736" cy="910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Edge Computing x CI Team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5204074" y="6244127"/>
            <a:ext cx="1973756" cy="60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Model deployment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5204074" y="6937157"/>
            <a:ext cx="1973756" cy="242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On-device AI models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1083640" y="4332898"/>
            <a:ext cx="2016902" cy="30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CI collaboration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1083640" y="4722560"/>
            <a:ext cx="2016902" cy="485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Cross-functional workflows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1914199" y="6122779"/>
            <a:ext cx="1973756" cy="60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Secure connectivity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1914199" y="6815810"/>
            <a:ext cx="1973756" cy="485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Encrypted data channels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023846" y="4170427"/>
            <a:ext cx="2016902" cy="60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Distributed sensors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6023846" y="4863458"/>
            <a:ext cx="2016902" cy="485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Edge device telemetry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3510597" y="2147963"/>
            <a:ext cx="2027689" cy="60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Real-time analytics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3510597" y="2840994"/>
            <a:ext cx="2027689" cy="485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Low-latency data insights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491490" y="7301201"/>
            <a:ext cx="8161020" cy="1256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Engineering a robust federated learning system combining edge computing and computational intelligence, delivering security through Byzantine Fault Tolerance and optimization via Particle Swarm Optimization for scalable and trustworthy Model Updates.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3413"/>
            <a:ext cx="6504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Updates From Review-1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42353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28224" y="4776788"/>
            <a:ext cx="32279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Enhanced Compression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267206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Added Top-k sparsification with adaptive bandwidth-aware compression (rₜ = Bandwidth × Time / Full Update Size)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542353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51396" y="4776788"/>
            <a:ext cx="29082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Dataset Optimization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26720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Fixed MNIST partitioning for 70,000 images, 28×28 pixels each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542353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874568" y="4776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CI Layer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2672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Incorporated BFT and PSO for dual-layer screening and optimization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2084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Performance Achievement: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80% accuracy in malicious actor detection via BFT</a:t>
            </a:r>
            <a:endParaRPr lang="en-US" sz="17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4B88882-B337-18F3-4D1C-1B96FD9DB631}"/>
              </a:ext>
            </a:extLst>
          </p:cNvPr>
          <p:cNvSpPr/>
          <p:nvPr/>
        </p:nvSpPr>
        <p:spPr>
          <a:xfrm>
            <a:off x="12835054" y="7772400"/>
            <a:ext cx="1706136" cy="362903"/>
          </a:xfrm>
          <a:prstGeom prst="roundRect">
            <a:avLst/>
          </a:prstGeom>
          <a:solidFill>
            <a:srgbClr val="FDFBF7"/>
          </a:solidFill>
          <a:ln>
            <a:solidFill>
              <a:srgbClr val="FDFB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081" y="510778"/>
            <a:ext cx="4643676" cy="580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System Architecture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81" y="1462683"/>
            <a:ext cx="13330238" cy="593729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50081" y="7608927"/>
            <a:ext cx="13330238" cy="789384"/>
          </a:xfrm>
          <a:prstGeom prst="roundRect">
            <a:avLst>
              <a:gd name="adj" fmla="val 9883"/>
            </a:avLst>
          </a:prstGeom>
          <a:solidFill>
            <a:srgbClr val="9C9283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19" y="7899559"/>
            <a:ext cx="232172" cy="1857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53728" y="7841099"/>
            <a:ext cx="12540853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CNN Model Specs:</a:t>
            </a:r>
            <a:r>
              <a:rPr lang="en-US" sz="14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421,642 parameters across conv1 (320), conv2 (18,496), fc1 (401,536), fc2 (1,290)</a:t>
            </a:r>
            <a:endParaRPr lang="en-US" sz="14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C14B15-C0F7-B369-0335-BFFDB7CDB646}"/>
              </a:ext>
            </a:extLst>
          </p:cNvPr>
          <p:cNvSpPr/>
          <p:nvPr/>
        </p:nvSpPr>
        <p:spPr>
          <a:xfrm>
            <a:off x="13980318" y="7772400"/>
            <a:ext cx="560871" cy="362903"/>
          </a:xfrm>
          <a:prstGeom prst="roundRect">
            <a:avLst/>
          </a:prstGeom>
          <a:solidFill>
            <a:srgbClr val="FDFBF7"/>
          </a:solidFill>
          <a:ln>
            <a:solidFill>
              <a:srgbClr val="FDFB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1387"/>
            <a:ext cx="9693712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Communication &amp; Edge Node Setup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0932" y="1892498"/>
            <a:ext cx="352972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Local Simulation Protocol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0932" y="2471618"/>
            <a:ext cx="7608570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All communication in-memory via Python (no HTTP/network)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0932" y="2912150"/>
            <a:ext cx="7608570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Three clients: client0, client1, client2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0932" y="3352681"/>
            <a:ext cx="7608570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Bandwidth varied randomly per cycle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0932" y="3793212"/>
            <a:ext cx="7608570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Smart scheduling skips updates below 5% threshold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29903" y="4408884"/>
            <a:ext cx="7269599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Compression Formula: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rt = (Simulated Bandwidth × Time) / Full Update Size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0932" y="4408884"/>
            <a:ext cx="30480" cy="722948"/>
          </a:xfrm>
          <a:prstGeom prst="rect">
            <a:avLst/>
          </a:prstGeom>
          <a:solidFill>
            <a:srgbClr val="9C9283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382" y="1920716"/>
            <a:ext cx="4888587" cy="4888587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958382" y="7063502"/>
            <a:ext cx="488858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5DACCAC-4704-AAE8-C54E-F36AB3941E51}"/>
              </a:ext>
            </a:extLst>
          </p:cNvPr>
          <p:cNvSpPr/>
          <p:nvPr/>
        </p:nvSpPr>
        <p:spPr>
          <a:xfrm>
            <a:off x="12835054" y="7772400"/>
            <a:ext cx="1706136" cy="362903"/>
          </a:xfrm>
          <a:prstGeom prst="roundRect">
            <a:avLst/>
          </a:prstGeom>
          <a:solidFill>
            <a:srgbClr val="FDFBF7"/>
          </a:solidFill>
          <a:ln>
            <a:solidFill>
              <a:srgbClr val="FDFB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4440"/>
            <a:ext cx="69063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Algorithms Implemented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10195"/>
            <a:ext cx="493299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FedAvg (Federated Averaging)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16230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Aggregation algorithm where the server updates the global model by taking a weighted average of client updates, proportional to their dataset sizes.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38067"/>
            <a:ext cx="6244709" cy="966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38067"/>
            <a:ext cx="6244709" cy="96654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99521" y="2510195"/>
            <a:ext cx="62447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ACFL (Adaptive Communication Federated Learning)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599521" y="3587591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Adaptive algorithm that reduces communication cost by letting clients dynamically decide whether to send updates or adjust compression based on bandwidth and update importance.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326261"/>
            <a:ext cx="6244709" cy="763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5326261"/>
            <a:ext cx="6244709" cy="763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93790" y="66321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B5BBB8-B86E-AA50-B60D-0638199163B4}"/>
              </a:ext>
            </a:extLst>
          </p:cNvPr>
          <p:cNvSpPr/>
          <p:nvPr/>
        </p:nvSpPr>
        <p:spPr>
          <a:xfrm>
            <a:off x="12835054" y="7772400"/>
            <a:ext cx="1706136" cy="362903"/>
          </a:xfrm>
          <a:prstGeom prst="roundRect">
            <a:avLst/>
          </a:prstGeom>
          <a:solidFill>
            <a:srgbClr val="FDFBF7"/>
          </a:solidFill>
          <a:ln>
            <a:solidFill>
              <a:srgbClr val="FDFB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2133"/>
            <a:ext cx="9372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Core Functionalities Implemented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34540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169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client.py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2659618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Simulates bandwidth, trains CNN, applies Top-k compression for efficient data transmission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034540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169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compression.py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2659618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Implements Top-k sparsification logic for bandwidth-aware model updates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3905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39737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server.py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4464129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Aggregates updates and verifies global model integrity via SHA-256 hashes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3839051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39737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bft_strategy.py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4464129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Byzantine Fault Tolerance algorithm eliminates up to 80% outliers/malicious clients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643563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44253" y="5778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pso_optimizer.py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644253" y="6268641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Particle Swarm Optimization for multi-criteria client selection balancing accuracy and performance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6884" y="5643563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07348" y="5778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simulator.py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07348" y="6268641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Master orchestrator managing all training, screening, and aggregation rounds</a:t>
            </a:r>
            <a:endParaRPr lang="en-US" sz="175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7F18955-A935-0E63-FA7E-120DB93C8377}"/>
              </a:ext>
            </a:extLst>
          </p:cNvPr>
          <p:cNvSpPr/>
          <p:nvPr/>
        </p:nvSpPr>
        <p:spPr>
          <a:xfrm>
            <a:off x="12835054" y="7772400"/>
            <a:ext cx="1706136" cy="362903"/>
          </a:xfrm>
          <a:prstGeom prst="roundRect">
            <a:avLst/>
          </a:prstGeom>
          <a:solidFill>
            <a:srgbClr val="FDFBF7"/>
          </a:solidFill>
          <a:ln>
            <a:solidFill>
              <a:srgbClr val="FDFB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10236160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Implementation &amp; Development Timeline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CC4B8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Initial Setup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Basic federated framework with MNIST partitioning implementation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CC4B8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30539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Compression Integration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Added adaptive Top-k compression and bandwidth simulation capabilities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CC4B8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BFT Security Layer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Trusted dataset-based candidate screening achieving 80% malicious client detection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CC4B8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PSO Enhancement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Fitness score client selection balancing multiple performance metrics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CC4B8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588544" y="6043493"/>
            <a:ext cx="271057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Simulator Completion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Full orchestration through simulator.py managing all training logic</a:t>
            </a:r>
            <a:endParaRPr lang="en-US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9C9142-225D-2EFC-A39F-276B080E7763}"/>
              </a:ext>
            </a:extLst>
          </p:cNvPr>
          <p:cNvSpPr/>
          <p:nvPr/>
        </p:nvSpPr>
        <p:spPr>
          <a:xfrm>
            <a:off x="12835054" y="7772400"/>
            <a:ext cx="1706136" cy="362903"/>
          </a:xfrm>
          <a:prstGeom prst="roundRect">
            <a:avLst/>
          </a:prstGeom>
          <a:solidFill>
            <a:srgbClr val="FDFBF7"/>
          </a:solidFill>
          <a:ln>
            <a:solidFill>
              <a:srgbClr val="FDFB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4168"/>
            <a:ext cx="60870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SIMULATION OUTPUT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26575"/>
            <a:ext cx="13042821" cy="513885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D071B5-0FB1-4E8B-E114-75EF5E82D248}"/>
              </a:ext>
            </a:extLst>
          </p:cNvPr>
          <p:cNvSpPr/>
          <p:nvPr/>
        </p:nvSpPr>
        <p:spPr>
          <a:xfrm>
            <a:off x="12835054" y="7772400"/>
            <a:ext cx="1706136" cy="362903"/>
          </a:xfrm>
          <a:prstGeom prst="roundRect">
            <a:avLst/>
          </a:prstGeom>
          <a:solidFill>
            <a:srgbClr val="FDFBF7"/>
          </a:solidFill>
          <a:ln>
            <a:solidFill>
              <a:srgbClr val="FDFB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855</Words>
  <Application>Microsoft Office PowerPoint</Application>
  <PresentationFormat>Custom</PresentationFormat>
  <Paragraphs>139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Noto Serif</vt:lpstr>
      <vt:lpstr>Noto Serif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Siddharth Ladda</cp:lastModifiedBy>
  <cp:revision>4</cp:revision>
  <dcterms:created xsi:type="dcterms:W3CDTF">2025-09-24T06:44:00Z</dcterms:created>
  <dcterms:modified xsi:type="dcterms:W3CDTF">2025-09-25T12:26:00Z</dcterms:modified>
</cp:coreProperties>
</file>